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325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322" r:id="rId23"/>
    <p:sldId id="278" r:id="rId24"/>
    <p:sldId id="330" r:id="rId25"/>
    <p:sldId id="286" r:id="rId26"/>
    <p:sldId id="285" r:id="rId27"/>
    <p:sldId id="280" r:id="rId28"/>
    <p:sldId id="321" r:id="rId29"/>
    <p:sldId id="328" r:id="rId30"/>
    <p:sldId id="287" r:id="rId31"/>
    <p:sldId id="289" r:id="rId32"/>
    <p:sldId id="307" r:id="rId33"/>
    <p:sldId id="323" r:id="rId34"/>
    <p:sldId id="320" r:id="rId35"/>
    <p:sldId id="329" r:id="rId36"/>
    <p:sldId id="292" r:id="rId37"/>
    <p:sldId id="293" r:id="rId3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65"/>
    <p:restoredTop sz="94694"/>
  </p:normalViewPr>
  <p:slideViewPr>
    <p:cSldViewPr snapToGrid="0">
      <p:cViewPr varScale="1">
        <p:scale>
          <a:sx n="93" d="100"/>
          <a:sy n="93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07/24/2023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24.07.2023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24.07.2023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24.07.2023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24.07.2023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24.07.2023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24.07.2023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24.07.2023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arxiv.org/abs/1706.03762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index" TargetMode="External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arxiv.org/abs/2204.14198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Relationship Id="rId9" Type="http://schemas.openxmlformats.org/officeDocument/2006/relationships/image" Target="../media/image26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7" Type="http://schemas.openxmlformats.org/officeDocument/2006/relationships/hyperlink" Target="https://arxiv.org/abs/2303.12712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openai.com/papers/gpt-4.pdf" TargetMode="Externa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mptingguide.ai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5556" TargetMode="External"/><Relationship Id="rId2" Type="http://schemas.openxmlformats.org/officeDocument/2006/relationships/hyperlink" Target="https://arxiv.org/abs/2001.083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11.09085" TargetMode="External"/><Relationship Id="rId5" Type="http://schemas.openxmlformats.org/officeDocument/2006/relationships/hyperlink" Target="https://openai.com/blog/chatgpt/" TargetMode="External"/><Relationship Id="rId4" Type="http://schemas.openxmlformats.org/officeDocument/2006/relationships/hyperlink" Target="https://arxiv.org/abs/2201.119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3.12533" TargetMode="External"/><Relationship Id="rId2" Type="http://schemas.openxmlformats.org/officeDocument/2006/relationships/hyperlink" Target="https://arxiv.org/abs/2302.140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3.00020" TargetMode="External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4.06125" TargetMode="External"/><Relationship Id="rId2" Type="http://schemas.openxmlformats.org/officeDocument/2006/relationships/hyperlink" Target="https://arxiv.org/abs/2102.120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dall-e/" TargetMode="Externa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11" Type="http://schemas.openxmlformats.org/officeDocument/2006/relationships/hyperlink" Target="https://youtu.be/mIZLGBD99iU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://nlp.seas.harvard.edu/annotated-transformer/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Transformers</a:t>
            </a:r>
            <a:br>
              <a:rPr lang="en-DE" dirty="0"/>
            </a:br>
            <a:r>
              <a:rPr lang="en-DE" sz="4000" i="1" dirty="0"/>
              <a:t>Sequence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</a:t>
                </a:r>
                <a:r>
                  <a:rPr lang="en-GB" sz="2600" dirty="0">
                    <a:sym typeface="Wingdings" pitchFamily="2" charset="2"/>
                  </a:rPr>
                  <a:t>(</a:t>
                </a:r>
                <a:r>
                  <a:rPr lang="en-DE" sz="2600" dirty="0">
                    <a:sym typeface="Wingdings" pitchFamily="2" charset="2"/>
                  </a:rPr>
                  <a:t>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r>
                  <a:rPr lang="en-GB" sz="2600" dirty="0">
                    <a:sym typeface="Wingdings" pitchFamily="2" charset="2"/>
                  </a:rPr>
                  <a:t>)</a:t>
                </a: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12" t="-3680" b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4172004"/>
            <a:ext cx="2826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</a:t>
            </a:r>
            <a:r>
              <a:rPr lang="en-GB" sz="2000" dirty="0"/>
              <a:t> </a:t>
            </a:r>
            <a:r>
              <a:rPr lang="en-DE" sz="2000" dirty="0"/>
              <a:t>improve robustness</a:t>
            </a:r>
            <a:r>
              <a:rPr lang="en-GB" sz="2000" dirty="0"/>
              <a:t> b</a:t>
            </a:r>
            <a:r>
              <a:rPr lang="en-DE" sz="2000" dirty="0"/>
              <a:t>y preserving </a:t>
            </a:r>
            <a:r>
              <a:rPr lang="en-GB" sz="2000" dirty="0"/>
              <a:t>original </a:t>
            </a:r>
            <a:r>
              <a:rPr lang="en-DE" sz="2000" dirty="0"/>
              <a:t>input</a:t>
            </a:r>
            <a:r>
              <a:rPr lang="en-GB" sz="2000" dirty="0"/>
              <a:t> (</a:t>
            </a:r>
            <a:r>
              <a:rPr lang="en-DE" sz="2000" dirty="0"/>
              <a:t>attention</a:t>
            </a:r>
            <a:r>
              <a:rPr lang="en-GB" sz="2000" dirty="0"/>
              <a:t> layers as filters)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 by multiplying inputs with 3 different weight matrices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endParaRPr lang="en-GB" sz="2600" dirty="0"/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15" t="-21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3654804" y="5216604"/>
            <a:ext cx="3726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scoring each of the key words (context) with respect to current query word</a:t>
            </a:r>
            <a:endParaRPr lang="en-DE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E153F-3808-C155-A355-EB79314F5093}"/>
              </a:ext>
            </a:extLst>
          </p:cNvPr>
          <p:cNvSpPr txBox="1"/>
          <p:nvPr/>
        </p:nvSpPr>
        <p:spPr>
          <a:xfrm>
            <a:off x="3654804" y="3619389"/>
            <a:ext cx="3457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filtering: </a:t>
            </a:r>
            <a:r>
              <a:rPr lang="en-DE" sz="2400" dirty="0"/>
              <a:t>multiplication of </a:t>
            </a:r>
            <a:r>
              <a:rPr lang="en-GB" sz="2400" dirty="0"/>
              <a:t>attention</a:t>
            </a:r>
            <a:r>
              <a:rPr lang="en-DE" sz="2400" dirty="0"/>
              <a:t> </a:t>
            </a:r>
            <a:r>
              <a:rPr lang="en-GB" sz="2400" dirty="0"/>
              <a:t>probabilities</a:t>
            </a:r>
            <a:r>
              <a:rPr lang="en-DE" sz="2400" dirty="0"/>
              <a:t> with</a:t>
            </a:r>
            <a:r>
              <a:rPr lang="en-GB" sz="2400" dirty="0"/>
              <a:t> different word values</a:t>
            </a:r>
            <a:endParaRPr lang="en-DE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381103" y="5758249"/>
            <a:ext cx="1738183" cy="58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112139" y="3738161"/>
            <a:ext cx="2361375" cy="48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/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s</a:t>
                </a:r>
                <a:r>
                  <a:rPr lang="en-DE" dirty="0"/>
                  <a:t>oftmax not scale invariant: largest inputs dominate output for large inputs (more embedding dimensions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DE" dirty="0"/>
                  <a:t>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F5CFCD0-4B2C-5227-5856-F878E2EFF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0173" y="557649"/>
                <a:ext cx="3856802" cy="923330"/>
              </a:xfrm>
              <a:prstGeom prst="rect">
                <a:avLst/>
              </a:prstGeom>
              <a:blipFill>
                <a:blip r:embed="rId6"/>
                <a:stretch>
                  <a:fillRect l="-1422" t="-3289" r="-2370" b="-9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D80350-98CB-B5B9-7A2E-F036F9A0874A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881243" y="1480979"/>
            <a:ext cx="1227331" cy="1243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896EB1-1DDA-1759-0C00-4DD88B0C76F4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0108574" y="1480979"/>
            <a:ext cx="1101212" cy="76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24400" y="2915360"/>
            <a:ext cx="3794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</a:t>
            </a:r>
            <a:r>
              <a:rPr lang="en-DE" sz="2400" dirty="0"/>
              <a:t>ttention is just weighted averaging </a:t>
            </a:r>
            <a:r>
              <a:rPr lang="en-DE" sz="2400" dirty="0">
                <a:sym typeface="Wingdings" pitchFamily="2" charset="2"/>
              </a:rPr>
              <a:t> need for non-linearities (neural networks):</a:t>
            </a:r>
            <a:endParaRPr lang="en-DE" sz="2400" dirty="0"/>
          </a:p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  <a:endParaRPr lang="en-GB" sz="2400" dirty="0"/>
          </a:p>
          <a:p>
            <a:r>
              <a:rPr lang="en-GB" sz="2400" dirty="0"/>
              <a:t>(“softness” can be controlled by hyperparameter temperature)</a:t>
            </a:r>
            <a:endParaRPr lang="en-DE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800" dirty="0"/>
              <a:t>dealing with sequential structures (e.g., text)</a:t>
            </a:r>
          </a:p>
          <a:p>
            <a:pPr marL="0" indent="0">
              <a:buNone/>
            </a:pPr>
            <a:r>
              <a:rPr lang="en-GB" dirty="0"/>
              <a:t>e</a:t>
            </a:r>
            <a:r>
              <a:rPr lang="en-GB" sz="2800" dirty="0"/>
              <a:t>xamples: sentiment classification, chat bot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</a:t>
            </a:r>
            <a:r>
              <a:rPr lang="en-GB" dirty="0"/>
              <a:t>semantics</a:t>
            </a:r>
            <a:r>
              <a:rPr lang="en-DE" dirty="0"/>
              <a:t>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pPr marL="0" indent="0">
              <a:buNone/>
            </a:pPr>
            <a:r>
              <a:rPr lang="en-GB" dirty="0"/>
              <a:t>s</a:t>
            </a:r>
            <a:r>
              <a:rPr lang="en-DE" dirty="0"/>
              <a:t>equence-to-sequence models: e.g., </a:t>
            </a:r>
            <a:r>
              <a:rPr lang="en-GB" dirty="0"/>
              <a:t>(neural) </a:t>
            </a:r>
            <a:r>
              <a:rPr lang="en-DE" dirty="0"/>
              <a:t>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8140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</a:t>
            </a:r>
            <a:r>
              <a:rPr lang="en-GB" sz="2600" dirty="0">
                <a:sym typeface="Wingdings" pitchFamily="2" charset="2"/>
              </a:rPr>
              <a:t>/token</a:t>
            </a:r>
            <a:r>
              <a:rPr lang="en-DE" sz="2600" dirty="0">
                <a:sym typeface="Wingdings" pitchFamily="2" charset="2"/>
              </a:rPr>
              <a:t> (iteratively), choose one output token </a:t>
            </a:r>
            <a:r>
              <a:rPr lang="en-GB" sz="2600" dirty="0"/>
              <a:t>to add to decoder input sequence </a:t>
            </a:r>
            <a:r>
              <a:rPr lang="en-GB" sz="2600" dirty="0">
                <a:sym typeface="Wingdings" panose="05000000000000000000" pitchFamily="2" charset="2"/>
              </a:rPr>
              <a:t> increasing uncertainty</a:t>
            </a:r>
          </a:p>
          <a:p>
            <a:pPr marL="0" indent="0">
              <a:buNone/>
            </a:pPr>
            <a:endParaRPr lang="en-GB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  <a:hlinkClick r:id="rId2"/>
              </a:rPr>
              <a:t>prompt engineering</a:t>
            </a:r>
            <a:r>
              <a:rPr lang="en-GB" sz="2600" dirty="0">
                <a:sym typeface="Wingdings" pitchFamily="2" charset="2"/>
              </a:rPr>
              <a:t>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607114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3885962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070628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C11129-6395-844B-3269-E51A4DDC88CE}"/>
              </a:ext>
            </a:extLst>
          </p:cNvPr>
          <p:cNvSpPr txBox="1"/>
          <p:nvPr/>
        </p:nvSpPr>
        <p:spPr>
          <a:xfrm>
            <a:off x="7109254" y="49830"/>
            <a:ext cx="327199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g</a:t>
            </a:r>
            <a:r>
              <a:rPr lang="en-DE" sz="1600" dirty="0"/>
              <a:t>reedily picking the one with highest probability</a:t>
            </a: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pick according to probabilities (degree of randomness controlled by </a:t>
            </a:r>
            <a:r>
              <a:rPr lang="en-GB" sz="1600" dirty="0" err="1"/>
              <a:t>softmax</a:t>
            </a:r>
            <a:r>
              <a:rPr lang="en-GB" sz="1600" dirty="0"/>
              <a:t> temperature)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600" dirty="0"/>
              <a:t>beam search</a:t>
            </a:r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0BCDEE-8F6F-8A87-808B-5CC666DF4A7B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13405" y="834660"/>
            <a:ext cx="1795849" cy="1015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b="1" dirty="0"/>
              <a:t>CNN</a:t>
            </a:r>
            <a:r>
              <a:rPr lang="en-DE" sz="2100" dirty="0"/>
              <a:t>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b="1" dirty="0"/>
              <a:t>RNN</a:t>
            </a:r>
            <a:r>
              <a:rPr lang="en-DE" sz="2100" dirty="0"/>
              <a:t>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  <a:endParaRPr lang="en-GB" sz="2100" dirty="0"/>
          </a:p>
          <a:p>
            <a:pPr marL="0" indent="0">
              <a:buNone/>
            </a:pPr>
            <a:r>
              <a:rPr lang="en-GB" sz="2100" b="1" dirty="0"/>
              <a:t>s</a:t>
            </a:r>
            <a:r>
              <a:rPr lang="en-DE" sz="2100" b="1" dirty="0"/>
              <a:t>elf-attention/transformer</a:t>
            </a:r>
            <a:r>
              <a:rPr lang="en-DE" sz="2100" dirty="0"/>
              <a:t>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</a:t>
            </a:r>
            <a:endParaRPr lang="en-GB" sz="2100" dirty="0"/>
          </a:p>
          <a:p>
            <a:pPr marL="0" indent="0">
              <a:buNone/>
            </a:pPr>
            <a:r>
              <a:rPr lang="en-DE" sz="2100" dirty="0">
                <a:sym typeface="Wingdings" pitchFamily="2" charset="2"/>
              </a:rPr>
              <a:t> universal and flexible architecture, but prone to overfitting </a:t>
            </a:r>
            <a:r>
              <a:rPr lang="en-GB" sz="2100" dirty="0">
                <a:sym typeface="Wingdings" pitchFamily="2" charset="2"/>
              </a:rPr>
              <a:t>(</a:t>
            </a:r>
            <a:r>
              <a:rPr lang="en-DE" sz="2100" dirty="0">
                <a:sym typeface="Wingdings" pitchFamily="2" charset="2"/>
              </a:rPr>
              <a:t>requiring lots of data</a:t>
            </a:r>
            <a:r>
              <a:rPr lang="en-GB" sz="2100" dirty="0">
                <a:sym typeface="Wingdings" pitchFamily="2" charset="2"/>
              </a:rPr>
              <a:t>)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134546" y="2870242"/>
            <a:ext cx="369530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input), e.g., used in </a:t>
                </a:r>
                <a:r>
                  <a:rPr lang="en-DE" sz="2400" dirty="0">
                    <a:hlinkClick r:id="rId7"/>
                  </a:rPr>
                  <a:t>Flamingo</a:t>
                </a:r>
                <a:r>
                  <a:rPr lang="en-DE" sz="2400" dirty="0"/>
                  <a:t> (visual language model)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GB" sz="2400" dirty="0"/>
                  <a:t>o</a:t>
                </a:r>
                <a:r>
                  <a:rPr lang="en-DE" sz="2400" dirty="0"/>
                  <a:t>pen-source implementations of most transformer variants: </a:t>
                </a:r>
                <a:r>
                  <a:rPr lang="en-DE" sz="2400" dirty="0">
                    <a:hlinkClick r:id="rId8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9"/>
                <a:stretch>
                  <a:fillRect l="-965" t="-1744" b="-58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  <a:r>
              <a:rPr lang="en-GB" dirty="0"/>
              <a:t> (LLM)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Typical Transformer Architectures</a:t>
            </a:r>
            <a:r>
              <a:rPr lang="en-GB" dirty="0"/>
              <a:t> for LLMs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5405"/>
            <a:ext cx="5181600" cy="391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encoder-only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representation learning (and subsequent fine-tuning)</a:t>
            </a:r>
          </a:p>
          <a:p>
            <a:r>
              <a:rPr lang="en-GB" sz="2400" dirty="0"/>
              <a:t>training: prediction of masked words</a:t>
            </a:r>
          </a:p>
          <a:p>
            <a:r>
              <a:rPr lang="en-GB" sz="2400" dirty="0"/>
              <a:t>incorporate context of both sides of token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91A755-4AE3-485E-1F18-F18CA4061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65405"/>
            <a:ext cx="5181600" cy="3911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decoder-only</a:t>
            </a:r>
            <a:r>
              <a:rPr lang="en-GB" sz="2400" dirty="0"/>
              <a:t> LLMs:</a:t>
            </a:r>
          </a:p>
          <a:p>
            <a:r>
              <a:rPr lang="en-GB" sz="2400" dirty="0"/>
              <a:t>text generation (potentially in-context only), e.g., chat bot</a:t>
            </a:r>
          </a:p>
          <a:p>
            <a:r>
              <a:rPr lang="en-GB" sz="2400" dirty="0"/>
              <a:t>training: next-word prediction</a:t>
            </a:r>
          </a:p>
          <a:p>
            <a:r>
              <a:rPr lang="en-GB" sz="2400" dirty="0"/>
              <a:t>output one token at a time (auto-regressive)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92" y="4751888"/>
            <a:ext cx="6124016" cy="2052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5829741" y="65020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9F717-FB14-0FE7-4F5C-30954C7F0AE0}"/>
              </a:ext>
            </a:extLst>
          </p:cNvPr>
          <p:cNvSpPr txBox="1"/>
          <p:nvPr/>
        </p:nvSpPr>
        <p:spPr>
          <a:xfrm>
            <a:off x="838200" y="157917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encoder-decoder</a:t>
            </a:r>
            <a:r>
              <a:rPr lang="en-GB" sz="2400" dirty="0"/>
              <a:t> LLMs: sequence-to-sequence, e.g., machine translation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6FAC6A-FEB5-ED22-6F4E-7015532B77F5}"/>
              </a:ext>
            </a:extLst>
          </p:cNvPr>
          <p:cNvSpPr txBox="1"/>
          <p:nvPr/>
        </p:nvSpPr>
        <p:spPr>
          <a:xfrm>
            <a:off x="630238" y="5316334"/>
            <a:ext cx="201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7CC66-9A7D-E61A-CC1D-388886D1504D}"/>
              </a:ext>
            </a:extLst>
          </p:cNvPr>
          <p:cNvSpPr txBox="1"/>
          <p:nvPr/>
        </p:nvSpPr>
        <p:spPr>
          <a:xfrm>
            <a:off x="9551365" y="5316334"/>
            <a:ext cx="18848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example: GPT</a:t>
            </a:r>
          </a:p>
        </p:txBody>
      </p:sp>
    </p:spTree>
    <p:extLst>
      <p:ext uri="{BB962C8B-B14F-4D97-AF65-F5344CB8AC3E}">
        <p14:creationId xmlns:p14="http://schemas.microsoft.com/office/powerpoint/2010/main" val="2016851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to be used/fine-tuned in specific tasks and data sets</a:t>
            </a:r>
            <a:r>
              <a:rPr lang="en-GB" sz="2600" dirty="0"/>
              <a:t> (e.g., sentiment classification)</a:t>
            </a:r>
            <a:endParaRPr lang="en-DE" sz="2600" dirty="0"/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</a:t>
            </a:r>
            <a:r>
              <a:rPr lang="en-GB" dirty="0"/>
              <a:t>LLM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self-supervised generation of text (i.e.,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  <a:p>
            <a:r>
              <a:rPr lang="en-GB" sz="2600" dirty="0">
                <a:hlinkClick r:id="rId6"/>
              </a:rPr>
              <a:t>GPT-4</a:t>
            </a:r>
            <a:r>
              <a:rPr lang="en-DE" sz="2600" dirty="0"/>
              <a:t>: extend to multimodal model (image and text inputs, text outputs)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A9C10-65EB-EB41-C373-8724DC38C102}"/>
              </a:ext>
            </a:extLst>
          </p:cNvPr>
          <p:cNvSpPr txBox="1"/>
          <p:nvPr/>
        </p:nvSpPr>
        <p:spPr>
          <a:xfrm>
            <a:off x="1114097" y="5987018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hlinkClick r:id="rId7"/>
              </a:rPr>
              <a:t>capabilities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Transfer Learning from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compositional nature of deep learning allows learning in a semi-supervised way (also prominent for CNNs in computer vision):</a:t>
            </a:r>
          </a:p>
          <a:p>
            <a:r>
              <a:rPr lang="en-GB" dirty="0"/>
              <a:t>u</a:t>
            </a:r>
            <a:r>
              <a:rPr lang="en-DE" dirty="0"/>
              <a:t>nsupervised (or rather self-supervised) </a:t>
            </a:r>
            <a:r>
              <a:rPr lang="en-GB" dirty="0"/>
              <a:t>p</a:t>
            </a:r>
            <a:r>
              <a:rPr lang="en-DE" dirty="0"/>
              <a:t>re-training on massive data sets (foundation models like GPT or BERT)</a:t>
            </a:r>
            <a:endParaRPr lang="en-GB" dirty="0"/>
          </a:p>
          <a:p>
            <a:r>
              <a:rPr lang="en-GB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in-context learning as alternative to fine-tuning: only using information fed into LLM via input prompt (typically decoder-only LLMs)</a:t>
            </a:r>
          </a:p>
          <a:p>
            <a:pPr marL="0" indent="0">
              <a:buNone/>
            </a:pPr>
            <a:r>
              <a:rPr lang="en-GB" dirty="0"/>
              <a:t>typical prompt: instructions, context (potentially retrieved externally from, e.g., knowledge-base embeddings), query, output indicator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DFD4D-477D-7412-3898-295168985E13}"/>
              </a:ext>
            </a:extLst>
          </p:cNvPr>
          <p:cNvSpPr txBox="1"/>
          <p:nvPr/>
        </p:nvSpPr>
        <p:spPr>
          <a:xfrm>
            <a:off x="838200" y="5976402"/>
            <a:ext cx="20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prompt engineering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text generation in response to priming with arbitrary input (adapting to style and content of conditioning text)</a:t>
            </a:r>
          </a:p>
          <a:p>
            <a:pPr marL="0" indent="0">
              <a:buNone/>
            </a:pPr>
            <a:r>
              <a:rPr lang="en-GB" sz="2400" dirty="0"/>
              <a:t>one (one-shot) or some (few-shot) examples provided at inference time: 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conditioning on these input-output examples (without optimizing any parameters)</a:t>
            </a:r>
          </a:p>
          <a:p>
            <a:pPr marL="0" indent="0">
              <a:buNone/>
            </a:pP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possible explanation: locating latent concepts (</a:t>
            </a:r>
            <a:r>
              <a:rPr lang="en-GB" sz="2400" dirty="0"/>
              <a:t>high-level abstractions</a:t>
            </a:r>
            <a:r>
              <a:rPr lang="en-GB" sz="2400" b="0" i="0" u="none" strike="noStrike" dirty="0">
                <a:solidFill>
                  <a:srgbClr val="212529"/>
                </a:solidFill>
                <a:effectLst/>
              </a:rPr>
              <a:t>) learned from pre-training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59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18D8-662F-8E62-9266-15406EC25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Size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4078-2FDF-FC34-76CD-ACB22B479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70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scaling laws</a:t>
            </a:r>
            <a:r>
              <a:rPr lang="en-GB" dirty="0"/>
              <a:t>, </a:t>
            </a:r>
            <a:r>
              <a:rPr lang="en-GB" dirty="0">
                <a:hlinkClick r:id="rId3"/>
              </a:rPr>
              <a:t>Chinchilla</a:t>
            </a:r>
            <a:r>
              <a:rPr lang="en-GB" dirty="0"/>
              <a:t>: coupled performance power laws with model size, amount of training data, and compute used for training</a:t>
            </a:r>
          </a:p>
          <a:p>
            <a:pPr marL="0" indent="0">
              <a:buNone/>
            </a:pPr>
            <a:r>
              <a:rPr lang="en-GB" dirty="0"/>
              <a:t>emergent abilities of LLMs:</a:t>
            </a:r>
          </a:p>
          <a:p>
            <a:r>
              <a:rPr lang="en-GB" dirty="0"/>
              <a:t>perform different tasks with same input data (multi-task learning), i.e., no task-specific training (new task at test time via </a:t>
            </a:r>
            <a:r>
              <a:rPr lang="en-GB" dirty="0">
                <a:sym typeface="Wingdings" pitchFamily="2" charset="2"/>
              </a:rPr>
              <a:t>p</a:t>
            </a:r>
            <a:r>
              <a:rPr lang="en-GB" dirty="0"/>
              <a:t>rompting)</a:t>
            </a:r>
            <a:endParaRPr lang="en-GB" dirty="0">
              <a:solidFill>
                <a:srgbClr val="212529"/>
              </a:solidFill>
            </a:endParaRPr>
          </a:p>
          <a:p>
            <a:r>
              <a:rPr lang="en-GB" dirty="0">
                <a:solidFill>
                  <a:srgbClr val="212529"/>
                </a:solidFill>
              </a:rPr>
              <a:t>reasoning capabilities (e.g., via </a:t>
            </a:r>
            <a:r>
              <a:rPr lang="en-GB" dirty="0">
                <a:solidFill>
                  <a:srgbClr val="212529"/>
                </a:solidFill>
                <a:hlinkClick r:id="rId4"/>
              </a:rPr>
              <a:t>chain-of-thought prompting</a:t>
            </a:r>
            <a:r>
              <a:rPr lang="en-GB" dirty="0">
                <a:solidFill>
                  <a:srgbClr val="212529"/>
                </a:solidFill>
              </a:rPr>
              <a:t>)</a:t>
            </a:r>
          </a:p>
          <a:p>
            <a:r>
              <a:rPr lang="en-GB" dirty="0">
                <a:solidFill>
                  <a:srgbClr val="212529"/>
                </a:solidFill>
              </a:rPr>
              <a:t>language models as implicit knowledge bases (in contrast to retrieval-augmented models): memorization of information in weights (</a:t>
            </a:r>
            <a:r>
              <a:rPr lang="en-GB" dirty="0">
                <a:solidFill>
                  <a:srgbClr val="212529"/>
                </a:solidFill>
                <a:sym typeface="Wingdings" pitchFamily="2" charset="2"/>
              </a:rPr>
              <a:t> limitations in terms of explicit knowledge, like in symbolic AI)</a:t>
            </a:r>
            <a:endParaRPr lang="en-GB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romise of a natural language UI for various applications (assistants)</a:t>
            </a:r>
            <a:endParaRPr lang="en-GB" dirty="0">
              <a:solidFill>
                <a:srgbClr val="212529"/>
              </a:solidFill>
            </a:endParaRPr>
          </a:p>
          <a:p>
            <a:pPr marL="0" indent="0">
              <a:buNone/>
            </a:pPr>
            <a:r>
              <a:rPr lang="en-GB" dirty="0"/>
              <a:t>prominent e</a:t>
            </a:r>
            <a:r>
              <a:rPr lang="en-DE" dirty="0"/>
              <a:t>xamples: </a:t>
            </a:r>
            <a:r>
              <a:rPr lang="en-DE" dirty="0">
                <a:hlinkClick r:id="rId5"/>
              </a:rPr>
              <a:t>ChatGPT</a:t>
            </a:r>
            <a:r>
              <a:rPr lang="en-DE" dirty="0"/>
              <a:t>, </a:t>
            </a:r>
            <a:r>
              <a:rPr lang="en-DE" dirty="0">
                <a:hlinkClick r:id="rId6"/>
              </a:rPr>
              <a:t>Galactica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0045-E4C4-0C38-5A9B-7A5BA021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206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100" dirty="0"/>
              <a:t>nice demonstration of capabilities of LLMs and prompting: </a:t>
            </a:r>
            <a:r>
              <a:rPr lang="en-GB" sz="3100" dirty="0">
                <a:hlinkClick r:id="rId2"/>
              </a:rPr>
              <a:t>interview with Google’s LaMDA</a:t>
            </a:r>
            <a:endParaRPr lang="en-GB" sz="3100" dirty="0"/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>
                <a:hlinkClick r:id="rId3"/>
              </a:rPr>
              <a:t>LaMDA</a:t>
            </a:r>
            <a:r>
              <a:rPr lang="en-GB" sz="3100" dirty="0"/>
              <a:t> (Language Models for Dialog Applications):</a:t>
            </a:r>
          </a:p>
          <a:p>
            <a:r>
              <a:rPr lang="en-GB" sz="3100" dirty="0"/>
              <a:t>system for generating chat bots (conversational AI)</a:t>
            </a:r>
          </a:p>
          <a:p>
            <a:r>
              <a:rPr lang="en-GB" sz="3100" dirty="0"/>
              <a:t>trained on dialogue data</a:t>
            </a:r>
          </a:p>
          <a:p>
            <a:r>
              <a:rPr lang="en-GB" sz="3100" dirty="0"/>
              <a:t>decoder-only LLM</a:t>
            </a:r>
          </a:p>
          <a:p>
            <a:pPr marL="0" indent="0">
              <a:buNone/>
            </a:pPr>
            <a:endParaRPr lang="en-GB" sz="3100" dirty="0"/>
          </a:p>
          <a:p>
            <a:pPr marL="0" indent="0">
              <a:buNone/>
            </a:pPr>
            <a:r>
              <a:rPr lang="en-GB" sz="3100" dirty="0"/>
              <a:t>n</a:t>
            </a:r>
            <a:r>
              <a:rPr lang="en-DE" sz="3100" dirty="0"/>
              <a:t>ot sentient, but impressively capable in learning language: leading questions to suggestible statistical language model</a:t>
            </a:r>
            <a:endParaRPr lang="en-GB" sz="31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LLMs similar to Kahneman’s intuitive “System 1” (Thinking, Fast and Slow)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Transformers for Vision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2233" cy="1325563"/>
          </a:xfrm>
        </p:spPr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Vision Transformer (</a:t>
            </a:r>
            <a:r>
              <a:rPr lang="en-GB" dirty="0" err="1"/>
              <a:t>ViT</a:t>
            </a:r>
            <a:r>
              <a:rPr lang="en-GB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6241" cy="1325563"/>
          </a:xfrm>
        </p:spPr>
        <p:txBody>
          <a:bodyPr/>
          <a:lstStyle/>
          <a:p>
            <a:r>
              <a:rPr lang="en-DE" dirty="0"/>
              <a:t>Combination of Vision and Text: Multi-Modality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40466"/>
            <a:ext cx="10515600" cy="18999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multi-modal perception as input for large language models: </a:t>
            </a:r>
            <a:r>
              <a:rPr lang="en-GB" sz="2400" dirty="0">
                <a:hlinkClick r:id="rId2"/>
              </a:rPr>
              <a:t>KOSMOS-1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multi-purpose (m</a:t>
            </a:r>
            <a:r>
              <a:rPr lang="en-DE" sz="2400" dirty="0"/>
              <a:t>ulti-modal and multi-task) models as next generalization step of ML (e.g., Google’s </a:t>
            </a:r>
            <a:r>
              <a:rPr lang="en-DE" sz="2400" dirty="0">
                <a:hlinkClick r:id="rId3"/>
              </a:rPr>
              <a:t>Pathways</a:t>
            </a:r>
            <a:r>
              <a:rPr lang="en-DE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ransformers good candidate (universal and flexible architecture, little task-specific inductive bias)</a:t>
            </a:r>
          </a:p>
          <a:p>
            <a:pPr marL="0" indent="0">
              <a:buNone/>
            </a:pPr>
            <a:endParaRPr lang="en-DE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473" y="2054626"/>
            <a:ext cx="5869527" cy="21181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220C0-D55A-BF10-B3C5-A1FE80A6D605}"/>
              </a:ext>
            </a:extLst>
          </p:cNvPr>
          <p:cNvSpPr txBox="1"/>
          <p:nvPr/>
        </p:nvSpPr>
        <p:spPr>
          <a:xfrm>
            <a:off x="838201" y="1592025"/>
            <a:ext cx="56278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DE" sz="2400" dirty="0"/>
              <a:t>example: </a:t>
            </a:r>
            <a:r>
              <a:rPr lang="en-DE" sz="2400" dirty="0">
                <a:hlinkClick r:id="rId5"/>
              </a:rPr>
              <a:t>CLIP</a:t>
            </a:r>
            <a:r>
              <a:rPr lang="en-DE" sz="2400" dirty="0"/>
              <a:t> (</a:t>
            </a:r>
            <a:r>
              <a:rPr lang="en-GB" sz="2400" dirty="0"/>
              <a:t>Contrastive Language-Image Pre-training</a:t>
            </a:r>
            <a:r>
              <a:rPr lang="en-DE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learn image representations by predicting which caption goes with which image (pre-training)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z</a:t>
            </a:r>
            <a:r>
              <a:rPr lang="en-DE" sz="2400" dirty="0"/>
              <a:t>ero-shot transfer (e.g., for object recognition)</a:t>
            </a:r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EB1F91-3DE0-A535-592A-469BC119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Preview: Multi-Modal Generative 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D8D88B-4754-63C7-6EF1-8BFFCCE0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example</a:t>
            </a:r>
            <a:r>
              <a:rPr lang="en-GB" sz="2800" dirty="0"/>
              <a:t>: generate images from text descriptions</a:t>
            </a:r>
            <a:endParaRPr lang="en-DE" sz="2800" dirty="0">
              <a:hlinkClick r:id="rId2"/>
            </a:endParaRPr>
          </a:p>
          <a:p>
            <a:pPr marL="0" indent="0">
              <a:buNone/>
            </a:pPr>
            <a:r>
              <a:rPr lang="en-DE" sz="2800" dirty="0">
                <a:hlinkClick r:id="rId2"/>
              </a:rPr>
              <a:t>DALL-E</a:t>
            </a:r>
            <a:r>
              <a:rPr lang="en-DE" sz="2800" dirty="0"/>
              <a:t> (blend of WALL-E and Salvador </a:t>
            </a:r>
            <a:r>
              <a:rPr lang="en-GB" sz="2800" dirty="0"/>
              <a:t>Dalí</a:t>
            </a:r>
            <a:r>
              <a:rPr lang="en-DE" sz="2800" dirty="0"/>
              <a:t>):</a:t>
            </a:r>
            <a:r>
              <a:rPr lang="en-GB" dirty="0"/>
              <a:t> </a:t>
            </a:r>
            <a:r>
              <a:rPr lang="en-GB" sz="2800" dirty="0"/>
              <a:t>decoder-only transformer auto-regressively </a:t>
            </a:r>
            <a:r>
              <a:rPr lang="en-GB" sz="2800" dirty="0" err="1"/>
              <a:t>modeling</a:t>
            </a:r>
            <a:r>
              <a:rPr lang="en-GB" sz="2800" dirty="0"/>
              <a:t> text and image tokens as single data stream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DE" sz="2800" dirty="0">
                <a:hlinkClick r:id="rId3"/>
              </a:rPr>
              <a:t>DALL-E 2</a:t>
            </a:r>
            <a:r>
              <a:rPr lang="en-DE" sz="2800" dirty="0"/>
              <a:t>: image generation conditioned on CLIP image embedding</a:t>
            </a:r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BB38B-BAAC-D27C-94A2-747EAFDA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35</a:t>
            </a:fld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BB7D5-EF70-B1F8-83F9-79FD26A54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722" y="3155733"/>
            <a:ext cx="5340878" cy="2030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12EAE4-7DD7-FDA1-6582-9A3F3B5E0224}"/>
              </a:ext>
            </a:extLst>
          </p:cNvPr>
          <p:cNvSpPr txBox="1"/>
          <p:nvPr/>
        </p:nvSpPr>
        <p:spPr>
          <a:xfrm>
            <a:off x="8610600" y="494041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02357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r>
              <a:rPr lang="en-GB" dirty="0">
                <a:hlinkClick r:id="rId10"/>
              </a:rPr>
              <a:t>The Annotated Transformer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1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ow-Code/No-Code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</a:t>
            </a:r>
            <a:r>
              <a:rPr lang="en-GB" sz="2600" dirty="0">
                <a:sym typeface="Wingdings" pitchFamily="2" charset="2"/>
              </a:rPr>
              <a:t> bigger models</a:t>
            </a:r>
            <a:r>
              <a:rPr lang="en-DE" sz="2600" dirty="0">
                <a:sym typeface="Wingdings" pitchFamily="2" charset="2"/>
              </a:rPr>
              <a:t>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15944</TotalTime>
  <Words>2246</Words>
  <Application>Microsoft Office PowerPoint</Application>
  <PresentationFormat>Widescreen</PresentationFormat>
  <Paragraphs>344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Wingdings</vt:lpstr>
      <vt:lpstr>Office Theme</vt:lpstr>
      <vt:lpstr>Transformers Sequence Modeling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Transformer Variants</vt:lpstr>
      <vt:lpstr>Large Language Models (LLM)</vt:lpstr>
      <vt:lpstr>Typical Transformer Architectures for LLMs</vt:lpstr>
      <vt:lpstr>Example for Encoder-Only LLM</vt:lpstr>
      <vt:lpstr>Example for Decoder-Only LLM</vt:lpstr>
      <vt:lpstr>Transfer Learning from Foundation Models</vt:lpstr>
      <vt:lpstr>In-Context Learning</vt:lpstr>
      <vt:lpstr>Size Matters</vt:lpstr>
      <vt:lpstr>Prompting Example</vt:lpstr>
      <vt:lpstr>Transformers for Vision</vt:lpstr>
      <vt:lpstr>Image Classification with Vision Transformer (ViT)</vt:lpstr>
      <vt:lpstr>Attention vs Convolution</vt:lpstr>
      <vt:lpstr>Combination of Vision and Text: Multi-Modality</vt:lpstr>
      <vt:lpstr>Preview: Multi-Modal Generative Models</vt:lpstr>
      <vt:lpstr>Literature</vt:lpstr>
      <vt:lpstr>Low-Code/No-Code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Wick, Felix</cp:lastModifiedBy>
  <cp:revision>334</cp:revision>
  <dcterms:created xsi:type="dcterms:W3CDTF">2022-07-19T11:32:37Z</dcterms:created>
  <dcterms:modified xsi:type="dcterms:W3CDTF">2023-07-24T19:32:37Z</dcterms:modified>
</cp:coreProperties>
</file>

<file path=docProps/thumbnail.jpeg>
</file>